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56" r:id="rId2"/>
    <p:sldId id="303" r:id="rId3"/>
    <p:sldId id="320" r:id="rId4"/>
    <p:sldId id="319" r:id="rId5"/>
    <p:sldId id="280" r:id="rId6"/>
  </p:sldIdLst>
  <p:sldSz cx="9144000" cy="6858000" type="screen4x3"/>
  <p:notesSz cx="6797675" cy="9926638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3668"/>
    <a:srgbClr val="02558B"/>
    <a:srgbClr val="3EAC49"/>
    <a:srgbClr val="007DBC"/>
    <a:srgbClr val="48773E"/>
    <a:srgbClr val="CF8D2A"/>
    <a:srgbClr val="F99D26"/>
    <a:srgbClr val="E11484"/>
    <a:srgbClr val="F36D25"/>
    <a:srgbClr val="8F1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0D693-AAF8-44E8-810D-6A012AB5AE4C}" type="datetimeFigureOut">
              <a:rPr lang="es-ES" smtClean="0"/>
              <a:pPr/>
              <a:t>07/05/2018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2B952-B033-403E-BB00-23443842F9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77050" y="76200"/>
            <a:ext cx="1962150" cy="6172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90600" y="76200"/>
            <a:ext cx="5734050" cy="6172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90600" y="1295400"/>
            <a:ext cx="3832225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75225" y="1295400"/>
            <a:ext cx="3832225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09650" y="76200"/>
            <a:ext cx="78295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295400"/>
            <a:ext cx="781685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Distro" pitchFamily="1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Distro" pitchFamily="1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Distro" pitchFamily="1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Distro" pitchFamily="1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Distro" pitchFamily="1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Distro" pitchFamily="1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Distro" pitchFamily="1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Distro" pitchFamily="1" charset="0"/>
          <a:ea typeface="ＭＳ Ｐゴシック" pitchFamily="1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1600">
          <a:solidFill>
            <a:srgbClr val="4C4C4C"/>
          </a:solidFill>
          <a:latin typeface="+mn-lt"/>
          <a:ea typeface="+mn-ea"/>
          <a:cs typeface="+mn-cs"/>
        </a:defRPr>
      </a:lvl1pPr>
      <a:lvl2pPr marL="1905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4C4C4C"/>
          </a:solidFill>
          <a:latin typeface="+mn-lt"/>
          <a:ea typeface="+mn-ea"/>
        </a:defRPr>
      </a:lvl2pPr>
      <a:lvl3pPr marL="384175" indent="-3175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4C4C4C"/>
          </a:solidFill>
          <a:latin typeface="+mn-lt"/>
          <a:ea typeface="+mn-ea"/>
        </a:defRPr>
      </a:lvl3pPr>
      <a:lvl4pPr marL="574675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4C4C4C"/>
          </a:solidFill>
          <a:latin typeface="+mn-lt"/>
          <a:ea typeface="+mn-ea"/>
        </a:defRPr>
      </a:lvl4pPr>
      <a:lvl5pPr marL="765175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4C4C4C"/>
          </a:solidFill>
          <a:latin typeface="+mn-lt"/>
          <a:ea typeface="+mn-ea"/>
        </a:defRPr>
      </a:lvl5pPr>
      <a:lvl6pPr marL="1222375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4C4C4C"/>
          </a:solidFill>
          <a:latin typeface="+mn-lt"/>
          <a:ea typeface="+mn-ea"/>
        </a:defRPr>
      </a:lvl6pPr>
      <a:lvl7pPr marL="1679575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4C4C4C"/>
          </a:solidFill>
          <a:latin typeface="+mn-lt"/>
          <a:ea typeface="+mn-ea"/>
        </a:defRPr>
      </a:lvl7pPr>
      <a:lvl8pPr marL="2136775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4C4C4C"/>
          </a:solidFill>
          <a:latin typeface="+mn-lt"/>
          <a:ea typeface="+mn-ea"/>
        </a:defRPr>
      </a:lvl8pPr>
      <a:lvl9pPr marL="2593975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4C4C4C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971550" y="234950"/>
            <a:ext cx="81724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3600" b="1" dirty="0">
                <a:solidFill>
                  <a:schemeClr val="bg1"/>
                </a:solidFill>
                <a:latin typeface="+mn-lt"/>
                <a:cs typeface="+mn-cs"/>
              </a:rPr>
              <a:t>Ingeniería Sin Fronteras Cantabria</a:t>
            </a:r>
          </a:p>
        </p:txBody>
      </p:sp>
      <p:pic>
        <p:nvPicPr>
          <p:cNvPr id="5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40768"/>
            <a:ext cx="2774638" cy="187220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6464" y="2060848"/>
            <a:ext cx="5832153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1 Título"/>
          <p:cNvSpPr txBox="1">
            <a:spLocks/>
          </p:cNvSpPr>
          <p:nvPr/>
        </p:nvSpPr>
        <p:spPr bwMode="auto">
          <a:xfrm>
            <a:off x="179511" y="4941168"/>
            <a:ext cx="2936953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PE" sz="1400" b="1" kern="0" noProof="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Este proyecto esta cofinanciado por:</a:t>
            </a:r>
            <a:endParaRPr kumimoji="0" lang="es-PE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5DBF958-06AF-41C5-98E0-0F27B5DBA47D}"/>
              </a:ext>
            </a:extLst>
          </p:cNvPr>
          <p:cNvGrpSpPr/>
          <p:nvPr/>
        </p:nvGrpSpPr>
        <p:grpSpPr>
          <a:xfrm>
            <a:off x="179512" y="5403772"/>
            <a:ext cx="3672407" cy="957549"/>
            <a:chOff x="395536" y="5063738"/>
            <a:chExt cx="3672407" cy="957549"/>
          </a:xfrm>
        </p:grpSpPr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D2260904-FF76-4A8C-BA3A-47CC6BC164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5536" y="5157192"/>
              <a:ext cx="576014" cy="8640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">
              <a:extLst>
                <a:ext uri="{FF2B5EF4-FFF2-40B4-BE49-F238E27FC236}">
                  <a16:creationId xmlns:a16="http://schemas.microsoft.com/office/drawing/2014/main" id="{D025FC4A-0687-4C24-9462-E4966D872D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644816" y="5063738"/>
              <a:ext cx="1423127" cy="953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2" descr="Logo_Jubilar_2018_vert">
              <a:extLst>
                <a:ext uri="{FF2B5EF4-FFF2-40B4-BE49-F238E27FC236}">
                  <a16:creationId xmlns:a16="http://schemas.microsoft.com/office/drawing/2014/main" id="{BA1FE9E8-033F-41D4-9D13-283109A5DD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8653" y="5153210"/>
              <a:ext cx="1596163" cy="831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86195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467544" y="1196752"/>
            <a:ext cx="8424936" cy="496855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algn="just">
              <a:buClrTx/>
              <a:buFont typeface="Wingdings" pitchFamily="2" charset="2"/>
              <a:buChar char="ü"/>
            </a:pPr>
            <a:r>
              <a:rPr lang="es-BO" sz="1800" dirty="0">
                <a:solidFill>
                  <a:schemeClr val="tx1"/>
                </a:solidFill>
              </a:rPr>
              <a:t>Los Objetivos de Desarrollo Sostenible (</a:t>
            </a:r>
            <a:r>
              <a:rPr lang="es-BO" sz="1800" b="1" dirty="0">
                <a:solidFill>
                  <a:schemeClr val="tx1"/>
                </a:solidFill>
              </a:rPr>
              <a:t>ODS</a:t>
            </a:r>
            <a:r>
              <a:rPr lang="es-BO" sz="1800" dirty="0">
                <a:solidFill>
                  <a:schemeClr val="tx1"/>
                </a:solidFill>
              </a:rPr>
              <a:t>) fueron aprobados en septiembre de 2015 y entraron en vigor el 1 de enero de 2016</a:t>
            </a:r>
          </a:p>
          <a:p>
            <a:pPr marL="273050" indent="-273050" algn="just">
              <a:buClrTx/>
              <a:buFont typeface="Wingdings" pitchFamily="2" charset="2"/>
              <a:buChar char="ü"/>
            </a:pPr>
            <a:r>
              <a:rPr lang="es-BO" sz="1800" dirty="0">
                <a:solidFill>
                  <a:schemeClr val="tx1"/>
                </a:solidFill>
              </a:rPr>
              <a:t>El tiempo de permanencia es de 15 años, o sea hasta el 2030</a:t>
            </a:r>
          </a:p>
          <a:p>
            <a:pPr marL="273050" indent="-273050" algn="just">
              <a:buClrTx/>
              <a:buFont typeface="Wingdings" pitchFamily="2" charset="2"/>
              <a:buChar char="ü"/>
            </a:pPr>
            <a:r>
              <a:rPr lang="es-BO" sz="1800" dirty="0">
                <a:solidFill>
                  <a:schemeClr val="tx1"/>
                </a:solidFill>
              </a:rPr>
              <a:t>Se establecieron 17 objetivos que desarrollarán acciones en los campos de:</a:t>
            </a:r>
          </a:p>
          <a:p>
            <a:pPr marL="531813" algn="just">
              <a:buClrTx/>
              <a:buFont typeface="Courier New" pitchFamily="49" charset="0"/>
              <a:buChar char="o"/>
            </a:pPr>
            <a:r>
              <a:rPr lang="es-BO" sz="1800" dirty="0">
                <a:solidFill>
                  <a:schemeClr val="tx1"/>
                </a:solidFill>
              </a:rPr>
              <a:t> Personas</a:t>
            </a:r>
          </a:p>
          <a:p>
            <a:pPr marL="531813" algn="just">
              <a:buClrTx/>
              <a:buFont typeface="Courier New" pitchFamily="49" charset="0"/>
              <a:buChar char="o"/>
            </a:pPr>
            <a:r>
              <a:rPr lang="es-BO" sz="1800" dirty="0">
                <a:solidFill>
                  <a:schemeClr val="tx1"/>
                </a:solidFill>
              </a:rPr>
              <a:t> Planeta</a:t>
            </a:r>
          </a:p>
          <a:p>
            <a:pPr marL="531813" algn="just">
              <a:buClrTx/>
              <a:buFont typeface="Courier New" pitchFamily="49" charset="0"/>
              <a:buChar char="o"/>
            </a:pPr>
            <a:r>
              <a:rPr lang="es-BO" sz="1800" dirty="0">
                <a:solidFill>
                  <a:schemeClr val="tx1"/>
                </a:solidFill>
              </a:rPr>
              <a:t> Prosperidad</a:t>
            </a:r>
          </a:p>
          <a:p>
            <a:pPr marL="531813" algn="just">
              <a:buClrTx/>
              <a:buFont typeface="Courier New" pitchFamily="49" charset="0"/>
              <a:buChar char="o"/>
            </a:pPr>
            <a:r>
              <a:rPr lang="es-BO" sz="1800" dirty="0">
                <a:solidFill>
                  <a:schemeClr val="tx1"/>
                </a:solidFill>
              </a:rPr>
              <a:t> Paz</a:t>
            </a:r>
          </a:p>
          <a:p>
            <a:pPr marL="531813" algn="just">
              <a:buClrTx/>
              <a:buFont typeface="Courier New" pitchFamily="49" charset="0"/>
              <a:buChar char="o"/>
            </a:pPr>
            <a:r>
              <a:rPr lang="es-BO" sz="1800" dirty="0">
                <a:solidFill>
                  <a:schemeClr val="tx1"/>
                </a:solidFill>
              </a:rPr>
              <a:t> Asociaciones</a:t>
            </a:r>
          </a:p>
          <a:p>
            <a:pPr marL="273050" indent="-273050" algn="just">
              <a:buClrTx/>
              <a:buFont typeface="Wingdings" pitchFamily="2" charset="2"/>
              <a:buChar char="ü"/>
            </a:pPr>
            <a:r>
              <a:rPr lang="es-BO" sz="18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Los ODS </a:t>
            </a:r>
            <a:r>
              <a:rPr lang="es-BO" sz="1800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no son jurídicamente obligatorios</a:t>
            </a:r>
            <a:r>
              <a:rPr lang="es-BO" sz="18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pero se espera que los gobiernos los adopten como propios, establezcan marcos nacionales y asuman la responsabilidad del seguimiento y examen de los progresos conseguidos en el cumplimiento de los objetivos</a:t>
            </a:r>
            <a:endParaRPr lang="es-BO" sz="1800" dirty="0">
              <a:solidFill>
                <a:schemeClr val="tx1"/>
              </a:solidFill>
            </a:endParaRPr>
          </a:p>
          <a:p>
            <a:pPr marL="355600" algn="just">
              <a:buClrTx/>
              <a:buFont typeface="Wingdings" pitchFamily="2" charset="2"/>
              <a:buChar char="ü"/>
            </a:pPr>
            <a:endParaRPr lang="es-BO" sz="18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es-BO" sz="1800" dirty="0">
              <a:solidFill>
                <a:schemeClr val="tx1"/>
              </a:solidFill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-1764704" y="4293096"/>
            <a:ext cx="1221914" cy="101769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BO" sz="1800" dirty="0">
                <a:solidFill>
                  <a:schemeClr val="accent5">
                    <a:lumMod val="50000"/>
                  </a:schemeClr>
                </a:solidFill>
              </a:rPr>
              <a:t>luchar contra el cambio climático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971550" y="234950"/>
            <a:ext cx="81724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3600" b="1" dirty="0">
                <a:solidFill>
                  <a:schemeClr val="bg1"/>
                </a:solidFill>
                <a:latin typeface="+mn-lt"/>
                <a:cs typeface="+mn-cs"/>
              </a:rPr>
              <a:t>Ingeniería Sin Fronteras Cantabria</a:t>
            </a:r>
          </a:p>
        </p:txBody>
      </p:sp>
      <p:pic>
        <p:nvPicPr>
          <p:cNvPr id="2050" name="Picture 2" descr="C:\Users\javier gutierrez\Desktop\ISFCANT\PROY DE SENSIB 2016\DIBUJOS\planeta personas alianz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780928"/>
            <a:ext cx="2543175" cy="1800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777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6948264" y="1196752"/>
            <a:ext cx="1944216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BO" sz="1800" dirty="0">
              <a:solidFill>
                <a:schemeClr val="tx1"/>
              </a:solidFill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-1764704" y="4293096"/>
            <a:ext cx="1221914" cy="101769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BO" sz="1800" dirty="0">
                <a:solidFill>
                  <a:schemeClr val="accent5">
                    <a:lumMod val="50000"/>
                  </a:schemeClr>
                </a:solidFill>
              </a:rPr>
              <a:t>luchar contra el cambio climático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971550" y="234950"/>
            <a:ext cx="81724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3600" b="1" dirty="0">
                <a:solidFill>
                  <a:schemeClr val="bg1"/>
                </a:solidFill>
                <a:latin typeface="+mn-lt"/>
                <a:cs typeface="+mn-cs"/>
              </a:rPr>
              <a:t>Ingeniería Sin Fronteras Cantabria</a:t>
            </a:r>
          </a:p>
        </p:txBody>
      </p:sp>
      <p:pic>
        <p:nvPicPr>
          <p:cNvPr id="3074" name="Picture 2" descr="C:\Users\javier gutierrez\Desktop\ISFCANT\PROY DE SENSIB 2016\DIBUJOS\objetivos sostenib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24744"/>
            <a:ext cx="8287529" cy="53609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777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613" y="5024967"/>
            <a:ext cx="1779098" cy="129621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71" y="5024967"/>
            <a:ext cx="1757375" cy="128521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71" y="1994660"/>
            <a:ext cx="3024336" cy="2139651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6" y="1978944"/>
            <a:ext cx="3285605" cy="2149954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444" y="4311535"/>
            <a:ext cx="3491439" cy="20342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971550" y="234950"/>
            <a:ext cx="81724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3600" b="1" dirty="0">
                <a:solidFill>
                  <a:schemeClr val="bg1"/>
                </a:solidFill>
                <a:latin typeface="+mn-lt"/>
                <a:cs typeface="+mn-cs"/>
              </a:rPr>
              <a:t>Ingeniería Sin Fronteras Cantabria</a:t>
            </a:r>
          </a:p>
        </p:txBody>
      </p:sp>
      <p:sp>
        <p:nvSpPr>
          <p:cNvPr id="8" name="Rectángulo 3">
            <a:extLst>
              <a:ext uri="{FF2B5EF4-FFF2-40B4-BE49-F238E27FC236}">
                <a16:creationId xmlns:a16="http://schemas.microsoft.com/office/drawing/2014/main" id="{D71C5B5F-2484-4BC5-92FF-B2E5E056D5F2}"/>
              </a:ext>
            </a:extLst>
          </p:cNvPr>
          <p:cNvSpPr/>
          <p:nvPr/>
        </p:nvSpPr>
        <p:spPr>
          <a:xfrm>
            <a:off x="531471" y="1207029"/>
            <a:ext cx="8262240" cy="461665"/>
          </a:xfrm>
          <a:prstGeom prst="rect">
            <a:avLst/>
          </a:prstGeom>
          <a:solidFill>
            <a:srgbClr val="FFFF00"/>
          </a:solidFill>
          <a:ln w="57150">
            <a:solidFill>
              <a:srgbClr val="183668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2400" b="1" dirty="0"/>
              <a:t>Y tú…¿Qué puedes hacer?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70867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6"/>
          <p:cNvSpPr>
            <a:spLocks noChangeArrowheads="1" noChangeShapeType="1" noTextEdit="1"/>
          </p:cNvSpPr>
          <p:nvPr/>
        </p:nvSpPr>
        <p:spPr bwMode="auto">
          <a:xfrm rot="-5400000">
            <a:off x="-396081" y="2851944"/>
            <a:ext cx="4535487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4800" kern="10" dirty="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rgbClr val="F2F2F2"/>
                </a:solidFill>
                <a:latin typeface="+mj-lt"/>
                <a:ea typeface="+mj-lt"/>
                <a:cs typeface="+mj-lt"/>
              </a:rPr>
              <a:t>ISF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51163" y="4581525"/>
            <a:ext cx="5834062" cy="1727200"/>
          </a:xfrm>
        </p:spPr>
        <p:txBody>
          <a:bodyPr rtlCol="0">
            <a:normAutofit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>
                <a:solidFill>
                  <a:schemeClr val="bg1">
                    <a:lumMod val="75000"/>
                  </a:schemeClr>
                </a:solidFill>
                <a:latin typeface="Distro" pitchFamily="2" charset="0"/>
              </a:rPr>
              <a:t>Por una Tecnología</a:t>
            </a:r>
          </a:p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>
                <a:solidFill>
                  <a:schemeClr val="bg1">
                    <a:lumMod val="75000"/>
                  </a:schemeClr>
                </a:solidFill>
                <a:latin typeface="Distro" pitchFamily="2" charset="0"/>
              </a:rPr>
              <a:t>al Servicio del </a:t>
            </a:r>
          </a:p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>
                <a:solidFill>
                  <a:schemeClr val="bg1">
                    <a:lumMod val="75000"/>
                  </a:schemeClr>
                </a:solidFill>
                <a:latin typeface="Distro" pitchFamily="2" charset="0"/>
              </a:rPr>
              <a:t>Desarrollo Humano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971550" y="234950"/>
            <a:ext cx="81724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3600" b="1" dirty="0">
                <a:solidFill>
                  <a:schemeClr val="bg1"/>
                </a:solidFill>
                <a:latin typeface="Distro" pitchFamily="2" charset="0"/>
                <a:cs typeface="+mn-cs"/>
              </a:rPr>
              <a:t>Ingeniería Sin Fronteras Cantabria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2951162" y="2852936"/>
            <a:ext cx="619283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4800" b="1" i="1" dirty="0">
                <a:solidFill>
                  <a:srgbClr val="FF0000"/>
                </a:solidFill>
                <a:latin typeface="+mn-lt"/>
                <a:cs typeface="Consolas" pitchFamily="49" charset="0"/>
              </a:rPr>
              <a:t>MUCHAS GRACIAS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es-ES" sz="4800" b="1" dirty="0">
              <a:latin typeface="+mn-lt"/>
              <a:cs typeface="Consolas" pitchFamily="49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020272" y="5661248"/>
            <a:ext cx="1800200" cy="335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200" b="1" dirty="0">
                <a:latin typeface="Arial" pitchFamily="34" charset="0"/>
                <a:cs typeface="Arial" pitchFamily="34" charset="0"/>
              </a:rPr>
              <a:t>NOVIEMBRE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plantilla_prower_point_cas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de Office">
      <a:majorFont>
        <a:latin typeface="Distro"/>
        <a:ea typeface="ＭＳ Ｐゴシック"/>
        <a:cs typeface=""/>
      </a:majorFont>
      <a:minorFont>
        <a:latin typeface="Blue Highway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Plantilla2</Template>
  <TotalTime>3904</TotalTime>
  <Words>155</Words>
  <Application>Microsoft Office PowerPoint</Application>
  <PresentationFormat>Presentación en pantalla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5" baseType="lpstr">
      <vt:lpstr>ＭＳ Ｐゴシック</vt:lpstr>
      <vt:lpstr>Arial</vt:lpstr>
      <vt:lpstr>Blue Highway</vt:lpstr>
      <vt:lpstr>Calibri</vt:lpstr>
      <vt:lpstr>Consolas</vt:lpstr>
      <vt:lpstr>Courier New</vt:lpstr>
      <vt:lpstr>Distro</vt:lpstr>
      <vt:lpstr>Wingdings</vt:lpstr>
      <vt:lpstr>Wingdings 2</vt:lpstr>
      <vt:lpstr>plantilla_prower_point_cas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COCINA SOLAR</dc:title>
  <dc:creator>Usuario</dc:creator>
  <cp:lastModifiedBy>ISF CANTABRIA</cp:lastModifiedBy>
  <cp:revision>255</cp:revision>
  <cp:lastPrinted>2018-03-20T11:13:44Z</cp:lastPrinted>
  <dcterms:created xsi:type="dcterms:W3CDTF">2013-09-20T00:58:31Z</dcterms:created>
  <dcterms:modified xsi:type="dcterms:W3CDTF">2018-05-07T09:17:10Z</dcterms:modified>
</cp:coreProperties>
</file>